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83" r:id="rId6"/>
    <p:sldId id="265" r:id="rId7"/>
    <p:sldId id="326" r:id="rId8"/>
    <p:sldId id="308" r:id="rId9"/>
    <p:sldId id="260" r:id="rId10"/>
    <p:sldId id="263" r:id="rId11"/>
    <p:sldId id="262" r:id="rId12"/>
    <p:sldId id="281" r:id="rId13"/>
    <p:sldId id="282" r:id="rId14"/>
    <p:sldId id="286" r:id="rId15"/>
    <p:sldId id="321" r:id="rId16"/>
    <p:sldId id="320" r:id="rId17"/>
    <p:sldId id="285" r:id="rId18"/>
    <p:sldId id="287" r:id="rId19"/>
    <p:sldId id="318" r:id="rId20"/>
    <p:sldId id="322" r:id="rId21"/>
    <p:sldId id="319" r:id="rId22"/>
    <p:sldId id="323" r:id="rId23"/>
    <p:sldId id="324" r:id="rId24"/>
    <p:sldId id="288" r:id="rId25"/>
    <p:sldId id="289" r:id="rId26"/>
    <p:sldId id="301" r:id="rId27"/>
    <p:sldId id="302" r:id="rId28"/>
    <p:sldId id="309" r:id="rId29"/>
    <p:sldId id="325" r:id="rId3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9" d="100"/>
          <a:sy n="169" d="100"/>
        </p:scale>
        <p:origin x="-11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A246-B7C9-8C4F-AC2A-31B0087E82CB}" type="datetimeFigureOut">
              <a:rPr kumimoji="1" lang="ja-JP" altLang="en-US" smtClean="0"/>
              <a:t>2013/09/04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C815A-6A7A-6C44-A944-6D857B2902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65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815A-6A7A-6C44-A944-6D857B29021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40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0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1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3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6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75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33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79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97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54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66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00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CAFC-1F89-DA47-853B-CD046D659FC5}" type="datetimeFigureOut">
              <a:rPr kumimoji="1" lang="ja-JP" altLang="en-US" smtClean="0"/>
              <a:t>2013/09/02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6259-DF81-E549-AAB6-490AECD54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Injection Beam Loss simulation</a:t>
            </a:r>
            <a:br>
              <a:rPr kumimoji="1" lang="en-US" altLang="ja-JP" dirty="0" smtClean="0"/>
            </a:br>
            <a:r>
              <a:rPr lang="en-US" altLang="ja-JP" dirty="0" smtClean="0"/>
              <a:t>LER case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Y. Funakoshi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51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楕円の傾きのマッチング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3201090" cy="4525963"/>
          </a:xfrm>
        </p:spPr>
        <p:txBody>
          <a:bodyPr/>
          <a:lstStyle/>
          <a:p>
            <a:r>
              <a:rPr kumimoji="1" lang="ja-JP" altLang="en-US" dirty="0" smtClean="0"/>
              <a:t>入射ビームとリングの楕円の傾きを合わせる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4044827" y="2043249"/>
            <a:ext cx="4900728" cy="139437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4210485" y="1844824"/>
            <a:ext cx="4537979" cy="1730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8945555" y="277495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3658290" y="2664505"/>
            <a:ext cx="5485710" cy="15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488286" y="1270128"/>
            <a:ext cx="0" cy="3354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261358" y="2295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x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21" name="円弧 20"/>
          <p:cNvSpPr/>
          <p:nvPr/>
        </p:nvSpPr>
        <p:spPr>
          <a:xfrm>
            <a:off x="7068092" y="2471227"/>
            <a:ext cx="220878" cy="317529"/>
          </a:xfrm>
          <a:prstGeom prst="arc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748464" y="2650698"/>
            <a:ext cx="48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x</a:t>
            </a:r>
            <a:endParaRPr kumimoji="1"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32728" y="1154670"/>
            <a:ext cx="460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X’</a:t>
            </a:r>
            <a:endParaRPr kumimoji="1" lang="ja-JP" altLang="en-US" sz="2800" dirty="0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56972"/>
              </p:ext>
            </p:extLst>
          </p:nvPr>
        </p:nvGraphicFramePr>
        <p:xfrm>
          <a:off x="5111750" y="5049263"/>
          <a:ext cx="2692250" cy="10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1079500" imgH="431800" progId="Equation.DSMT4">
                  <p:embed/>
                </p:oleObj>
              </mc:Choice>
              <mc:Fallback>
                <p:oleObj name="Equation" r:id="rId3" imgW="1079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750" y="5049263"/>
                        <a:ext cx="2692250" cy="10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45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コンテンツ プレースホルダー 22"/>
          <p:cNvPicPr>
            <a:picLocks noGrp="1" noChangeAspect="1"/>
          </p:cNvPicPr>
          <p:nvPr>
            <p:ph idx="1"/>
          </p:nvPr>
        </p:nvPicPr>
        <p:blipFill>
          <a:blip r:embed="rId3"/>
          <a:srcRect l="-6166" r="-6166"/>
          <a:stretch>
            <a:fillRect/>
          </a:stretch>
        </p:blipFill>
        <p:spPr/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Injection ellipse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5777" y="4111526"/>
            <a:ext cx="170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Ring acceptance</a:t>
            </a:r>
          </a:p>
          <a:p>
            <a:r>
              <a:rPr lang="en-US" altLang="ja-JP" dirty="0" smtClean="0"/>
              <a:t>6.77e-7m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5656285" y="3378261"/>
            <a:ext cx="733222" cy="838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160387" y="4111526"/>
            <a:ext cx="402263" cy="727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51830"/>
              </p:ext>
            </p:extLst>
          </p:nvPr>
        </p:nvGraphicFramePr>
        <p:xfrm>
          <a:off x="6884168" y="274638"/>
          <a:ext cx="1896756" cy="94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4" imgW="965200" imgH="482600" progId="Equation.DSMT4">
                  <p:embed/>
                </p:oleObj>
              </mc:Choice>
              <mc:Fallback>
                <p:oleObj name="Equation" r:id="rId4" imgW="965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4168" y="274638"/>
                        <a:ext cx="1896756" cy="948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0" y="6208997"/>
            <a:ext cx="922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Loss in the ring: ~8.4%  -&gt; Acceptance corresponding to 5% loss = ~</a:t>
            </a:r>
            <a:r>
              <a:rPr lang="en-US" altLang="ja-JP" dirty="0" smtClean="0"/>
              <a:t>7.21e</a:t>
            </a:r>
            <a:r>
              <a:rPr lang="en-US" altLang="ja-JP" dirty="0"/>
              <a:t>-</a:t>
            </a:r>
            <a:r>
              <a:rPr lang="en-US" altLang="ja-JP" dirty="0" smtClean="0"/>
              <a:t>7m</a:t>
            </a:r>
          </a:p>
          <a:p>
            <a:r>
              <a:rPr lang="en-US" altLang="ja-JP" dirty="0" smtClean="0"/>
              <a:t>Beam Loss at Septum: ~3.8</a:t>
            </a:r>
            <a:r>
              <a:rPr lang="en-US" altLang="ja-JP" dirty="0"/>
              <a:t>%                                             </a:t>
            </a:r>
            <a:r>
              <a:rPr lang="en-US" altLang="ja-JP" dirty="0" smtClean="0"/>
              <a:t>  (</a:t>
            </a:r>
            <a:r>
              <a:rPr lang="en-US" altLang="ja-JP" dirty="0"/>
              <a:t>before matching</a:t>
            </a:r>
            <a:r>
              <a:rPr lang="en-US" altLang="ja-JP" dirty="0" smtClean="0"/>
              <a:t>~</a:t>
            </a:r>
            <a:r>
              <a:rPr lang="en-US" altLang="ja-JP" dirty="0"/>
              <a:t>8.15e-</a:t>
            </a:r>
            <a:r>
              <a:rPr lang="en-US" altLang="ja-JP" dirty="0" smtClean="0"/>
              <a:t>7m)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253814" y="1820071"/>
            <a:ext cx="1243859" cy="37691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Septum</a:t>
            </a:r>
            <a:br>
              <a:rPr lang="en-US" altLang="ja-JP" dirty="0" smtClean="0"/>
            </a:br>
            <a:r>
              <a:rPr lang="en-US" altLang="ja-JP" dirty="0" smtClean="0"/>
              <a:t>thickness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4497673" y="1806977"/>
            <a:ext cx="0" cy="375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3256763" y="1820071"/>
            <a:ext cx="0" cy="375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908599"/>
              </p:ext>
            </p:extLst>
          </p:nvPr>
        </p:nvGraphicFramePr>
        <p:xfrm>
          <a:off x="427038" y="123825"/>
          <a:ext cx="20780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6" imgW="1130300" imgH="444500" progId="Equation.DSMT4">
                  <p:embed/>
                </p:oleObj>
              </mc:Choice>
              <mc:Fallback>
                <p:oleObj name="Equation" r:id="rId6" imgW="1130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038" y="123825"/>
                        <a:ext cx="207803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821208" y="3781476"/>
            <a:ext cx="157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Injecting beam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21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Dynamic Aperture </a:t>
            </a:r>
            <a:r>
              <a:rPr lang="en-US" altLang="ja-JP" dirty="0"/>
              <a:t>No beam-beam (</a:t>
            </a:r>
            <a:r>
              <a:rPr lang="en-US" altLang="ja-JP" dirty="0" smtClean="0"/>
              <a:t>sler_1684) 1000 turns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rcRect l="-10469" r="-10469"/>
          <a:stretch>
            <a:fillRect/>
          </a:stretch>
        </p:blipFill>
        <p:spPr/>
      </p:pic>
      <p:sp>
        <p:nvSpPr>
          <p:cNvPr id="3" name="正方形/長方形 2"/>
          <p:cNvSpPr/>
          <p:nvPr/>
        </p:nvSpPr>
        <p:spPr>
          <a:xfrm>
            <a:off x="4293939" y="5618941"/>
            <a:ext cx="11545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DE </a:t>
            </a:r>
            <a:r>
              <a:rPr lang="en-US" altLang="ja-JP" dirty="0" smtClean="0"/>
              <a:t>/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e</a:t>
            </a:r>
            <a:endParaRPr lang="ja-JP" alt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8908" y="3387108"/>
            <a:ext cx="139780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Symbol" charset="2"/>
                <a:cs typeface="Symbol" charset="2"/>
              </a:rPr>
              <a:t>D</a:t>
            </a:r>
            <a:r>
              <a:rPr lang="en-US" altLang="ja-JP" dirty="0" err="1">
                <a:cs typeface="Symbol" charset="2"/>
              </a:rPr>
              <a:t>x</a:t>
            </a:r>
            <a:r>
              <a:rPr lang="en-US" altLang="ja-JP" dirty="0">
                <a:cs typeface="Symbol" charset="2"/>
              </a:rPr>
              <a:t> </a:t>
            </a:r>
            <a:r>
              <a:rPr lang="en-US" altLang="ja-JP" dirty="0"/>
              <a:t>/ </a:t>
            </a:r>
            <a:r>
              <a:rPr lang="en-US" altLang="ja-JP" dirty="0" err="1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>
                <a:cs typeface="Symbol" charset="2"/>
              </a:rPr>
              <a:t>x</a:t>
            </a:r>
            <a:endParaRPr lang="ja-JP" altLang="en-US" baseline="-250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351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Dynamic Aperture </a:t>
            </a:r>
            <a:r>
              <a:rPr lang="en-US" altLang="ja-JP" dirty="0"/>
              <a:t>No beam-beam (sler_1686</a:t>
            </a:r>
            <a:r>
              <a:rPr lang="en-US" altLang="ja-JP" dirty="0" smtClean="0"/>
              <a:t>) 1000 turns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9355" r="-9355"/>
          <a:stretch>
            <a:fillRect/>
          </a:stretch>
        </p:blipFill>
        <p:spPr/>
      </p:pic>
      <p:sp>
        <p:nvSpPr>
          <p:cNvPr id="3" name="テキスト ボックス 2"/>
          <p:cNvSpPr txBox="1"/>
          <p:nvPr/>
        </p:nvSpPr>
        <p:spPr>
          <a:xfrm>
            <a:off x="6290140" y="6237107"/>
            <a:ext cx="2446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baseline="-25000" dirty="0" err="1" smtClean="0"/>
              <a:t>x</a:t>
            </a:r>
            <a:r>
              <a:rPr kumimoji="1" lang="en-US" altLang="ja-JP" dirty="0" err="1" smtClean="0"/>
              <a:t>@Injection</a:t>
            </a:r>
            <a:r>
              <a:rPr kumimoji="1" lang="en-US" altLang="ja-JP" dirty="0" smtClean="0"/>
              <a:t> = 0.55mm</a:t>
            </a:r>
          </a:p>
          <a:p>
            <a:r>
              <a:rPr kumimoji="1" lang="en-US" altLang="ja-JP" dirty="0" smtClean="0"/>
              <a:t>-&gt; 26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 ~ 14.3mm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76093" y="5665998"/>
            <a:ext cx="103708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DE </a:t>
            </a:r>
            <a:r>
              <a:rPr kumimoji="1" lang="en-US" altLang="ja-JP" dirty="0" smtClean="0"/>
              <a:t>/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baseline="-25000" dirty="0" smtClean="0">
                <a:latin typeface="Symbol" charset="2"/>
                <a:cs typeface="Symbol" charset="2"/>
              </a:rPr>
              <a:t>e</a:t>
            </a:r>
            <a:endParaRPr kumimoji="1" lang="ja-JP" alt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540" y="3370840"/>
            <a:ext cx="131138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>
                <a:cs typeface="Symbol" charset="2"/>
              </a:rPr>
              <a:t>x</a:t>
            </a:r>
            <a:r>
              <a:rPr lang="en-US" altLang="ja-JP" dirty="0" smtClean="0">
                <a:cs typeface="Symbol" charset="2"/>
              </a:rPr>
              <a:t> </a:t>
            </a:r>
            <a:r>
              <a:rPr lang="en-US" altLang="ja-JP" dirty="0" smtClean="0"/>
              <a:t>/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 smtClean="0">
                <a:cs typeface="Symbol" charset="2"/>
              </a:rPr>
              <a:t>x</a:t>
            </a:r>
            <a:endParaRPr lang="ja-JP" altLang="en-US" baseline="-250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136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Dynamic Aperture </a:t>
            </a:r>
            <a:r>
              <a:rPr lang="en-US" altLang="ja-JP" dirty="0" smtClean="0"/>
              <a:t>with beam</a:t>
            </a:r>
            <a:r>
              <a:rPr lang="en-US" altLang="ja-JP" dirty="0"/>
              <a:t>-beam (sler_1686</a:t>
            </a:r>
            <a:r>
              <a:rPr lang="en-US" altLang="ja-JP" dirty="0" smtClean="0"/>
              <a:t>) 1000 turns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rcRect l="-8359" r="-8359"/>
          <a:stretch>
            <a:fillRect/>
          </a:stretch>
        </p:blipFill>
        <p:spPr/>
      </p:pic>
      <p:sp>
        <p:nvSpPr>
          <p:cNvPr id="6" name="テキスト ボックス 5"/>
          <p:cNvSpPr txBox="1"/>
          <p:nvPr/>
        </p:nvSpPr>
        <p:spPr>
          <a:xfrm>
            <a:off x="6365291" y="6034213"/>
            <a:ext cx="241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/>
              <a:t>x</a:t>
            </a:r>
            <a:r>
              <a:rPr lang="en-US" altLang="ja-JP" dirty="0" err="1"/>
              <a:t>@Injection</a:t>
            </a:r>
            <a:r>
              <a:rPr lang="en-US" altLang="ja-JP" dirty="0"/>
              <a:t> = 0.55mm</a:t>
            </a:r>
          </a:p>
          <a:p>
            <a:r>
              <a:rPr lang="en-US" altLang="ja-JP" dirty="0"/>
              <a:t>-&gt; </a:t>
            </a:r>
            <a:r>
              <a:rPr lang="en-US" altLang="ja-JP" dirty="0" smtClean="0"/>
              <a:t>12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 </a:t>
            </a:r>
            <a:r>
              <a:rPr lang="en-US" altLang="ja-JP" dirty="0"/>
              <a:t>~ </a:t>
            </a:r>
            <a:r>
              <a:rPr lang="en-US" altLang="ja-JP" dirty="0" smtClean="0"/>
              <a:t>6.6mm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265750" y="5671354"/>
            <a:ext cx="120524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DE </a:t>
            </a:r>
            <a:r>
              <a:rPr lang="en-US" altLang="ja-JP" dirty="0" smtClean="0"/>
              <a:t>/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e</a:t>
            </a:r>
            <a:endParaRPr lang="ja-JP" alt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9025" y="3477286"/>
            <a:ext cx="114981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Symbol" charset="2"/>
                <a:cs typeface="Symbol" charset="2"/>
              </a:rPr>
              <a:t>D</a:t>
            </a:r>
            <a:r>
              <a:rPr lang="en-US" altLang="ja-JP" dirty="0" err="1">
                <a:cs typeface="Symbol" charset="2"/>
              </a:rPr>
              <a:t>x</a:t>
            </a:r>
            <a:r>
              <a:rPr lang="en-US" altLang="ja-JP" dirty="0">
                <a:cs typeface="Symbol" charset="2"/>
              </a:rPr>
              <a:t> </a:t>
            </a:r>
            <a:r>
              <a:rPr lang="en-US" altLang="ja-JP" dirty="0"/>
              <a:t>/ </a:t>
            </a:r>
            <a:r>
              <a:rPr lang="en-US" altLang="ja-JP" dirty="0" err="1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>
                <a:cs typeface="Symbol" charset="2"/>
              </a:rPr>
              <a:t>x</a:t>
            </a:r>
            <a:endParaRPr lang="ja-JP" altLang="en-US" baseline="-250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45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/>
          <a:srcRect l="-6780" r="-6780"/>
          <a:stretch>
            <a:fillRect/>
          </a:stretch>
        </p:blipFill>
        <p:spPr>
          <a:xfrm>
            <a:off x="682653" y="1667833"/>
            <a:ext cx="7606504" cy="4183284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Dynamic Aperture </a:t>
            </a:r>
            <a:r>
              <a:rPr lang="en-US" altLang="ja-JP" dirty="0" smtClean="0"/>
              <a:t>with beam</a:t>
            </a:r>
            <a:r>
              <a:rPr lang="en-US" altLang="ja-JP" dirty="0"/>
              <a:t>-beam (sler_1686</a:t>
            </a:r>
            <a:r>
              <a:rPr lang="en-US" altLang="ja-JP" dirty="0" smtClean="0"/>
              <a:t>) </a:t>
            </a:r>
            <a:r>
              <a:rPr lang="en-US" altLang="ja-JP" dirty="0" smtClean="0"/>
              <a:t>with damping 4000 </a:t>
            </a:r>
            <a:r>
              <a:rPr lang="en-US" altLang="ja-JP" dirty="0" smtClean="0"/>
              <a:t>turns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65291" y="6034213"/>
            <a:ext cx="241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/>
              <a:t>x</a:t>
            </a:r>
            <a:r>
              <a:rPr lang="en-US" altLang="ja-JP" dirty="0" err="1"/>
              <a:t>@Injection</a:t>
            </a:r>
            <a:r>
              <a:rPr lang="en-US" altLang="ja-JP" dirty="0"/>
              <a:t> = 0.55mm</a:t>
            </a:r>
          </a:p>
          <a:p>
            <a:r>
              <a:rPr lang="en-US" altLang="ja-JP" dirty="0"/>
              <a:t>-&gt; </a:t>
            </a:r>
            <a:r>
              <a:rPr lang="en-US" altLang="ja-JP" dirty="0" smtClean="0"/>
              <a:t>14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 </a:t>
            </a:r>
            <a:r>
              <a:rPr lang="en-US" altLang="ja-JP" dirty="0"/>
              <a:t>~ </a:t>
            </a:r>
            <a:r>
              <a:rPr lang="en-US" altLang="ja-JP" dirty="0" smtClean="0"/>
              <a:t>7.7mm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137993" y="5730884"/>
            <a:ext cx="1205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DE </a:t>
            </a:r>
            <a:r>
              <a:rPr lang="en-US" altLang="ja-JP" dirty="0" smtClean="0"/>
              <a:t>/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e</a:t>
            </a:r>
            <a:endParaRPr lang="ja-JP" alt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4535" y="3446377"/>
            <a:ext cx="114981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Symbol" charset="2"/>
                <a:cs typeface="Symbol" charset="2"/>
              </a:rPr>
              <a:t>D</a:t>
            </a:r>
            <a:r>
              <a:rPr lang="en-US" altLang="ja-JP" dirty="0" err="1">
                <a:cs typeface="Symbol" charset="2"/>
              </a:rPr>
              <a:t>x</a:t>
            </a:r>
            <a:r>
              <a:rPr lang="en-US" altLang="ja-JP" dirty="0">
                <a:cs typeface="Symbol" charset="2"/>
              </a:rPr>
              <a:t> </a:t>
            </a:r>
            <a:r>
              <a:rPr lang="en-US" altLang="ja-JP" dirty="0"/>
              <a:t>/ </a:t>
            </a:r>
            <a:r>
              <a:rPr lang="en-US" altLang="ja-JP" dirty="0" err="1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>
                <a:cs typeface="Symbol" charset="2"/>
              </a:rPr>
              <a:t>x</a:t>
            </a:r>
            <a:endParaRPr lang="ja-JP" altLang="en-US" baseline="-250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360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Aperture </a:t>
            </a:r>
            <a:r>
              <a:rPr kumimoji="1" lang="ja-JP" altLang="en-US" dirty="0" smtClean="0"/>
              <a:t>セットの問題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最初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mask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aperture </a:t>
            </a:r>
            <a:r>
              <a:rPr kumimoji="1" lang="ja-JP" altLang="en-US" dirty="0" smtClean="0"/>
              <a:t>がセットされていなかった。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AX, AY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DX1, DX2, DY1, DY2</a:t>
            </a:r>
            <a:r>
              <a:rPr kumimoji="1" lang="ja-JP" altLang="en-US" dirty="0" smtClean="0"/>
              <a:t>が共存した</a:t>
            </a:r>
            <a:r>
              <a:rPr kumimoji="1" lang="ja-JP" altLang="en-US" dirty="0" smtClean="0"/>
              <a:t>場合</a:t>
            </a:r>
            <a:r>
              <a:rPr lang="ja-JP" altLang="en-US" dirty="0" smtClean="0"/>
              <a:t>、狭い方のアパーチャーがセットされるわけではない。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7689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Injection efficiency vs. Injection error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50635" r="-50635"/>
          <a:stretch>
            <a:fillRect/>
          </a:stretch>
        </p:blipFill>
        <p:spPr>
          <a:xfrm>
            <a:off x="2794396" y="1417638"/>
            <a:ext cx="8229600" cy="4525963"/>
          </a:xfrm>
        </p:spPr>
      </p:pic>
      <p:pic>
        <p:nvPicPr>
          <p:cNvPr id="3" name="図 2" descr="InjectionEfficiencyVSInjE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6" y="1976336"/>
            <a:ext cx="4326886" cy="40890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09932" y="4952113"/>
            <a:ext cx="258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Vertical error (H-&gt;V) = 5%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750527" y="1923734"/>
            <a:ext cx="0" cy="819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578173" y="1555520"/>
            <a:ext cx="23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Nominal injection error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8871" y="4628947"/>
            <a:ext cx="255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Horizontal injection error</a:t>
            </a:r>
          </a:p>
          <a:p>
            <a:r>
              <a:rPr lang="en-US" altLang="ja-JP" dirty="0" smtClean="0"/>
              <a:t>= </a:t>
            </a:r>
            <a:r>
              <a:rPr lang="ja-JP" altLang="en-US" dirty="0" smtClean="0"/>
              <a:t>7.1406</a:t>
            </a:r>
            <a:r>
              <a:rPr lang="en-US" altLang="ja-JP" dirty="0" smtClean="0"/>
              <a:t> mm (nominal)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6470059"/>
            <a:ext cx="253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damping (1000 turns)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2081" y="6349826"/>
            <a:ext cx="234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Mask sets were wrong.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439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Damping</a:t>
            </a:r>
            <a:r>
              <a:rPr kumimoji="1" lang="ja-JP" altLang="en-US" dirty="0" smtClean="0"/>
              <a:t>の効果（生き残り粒子数）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09665" y="2051482"/>
            <a:ext cx="42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damping and excitation</a:t>
            </a:r>
            <a:r>
              <a:rPr lang="ja-JP" altLang="en-US" dirty="0"/>
              <a:t>　</a:t>
            </a:r>
            <a:r>
              <a:rPr lang="en-US" altLang="ja-JP" dirty="0" smtClean="0"/>
              <a:t>(4000 </a:t>
            </a:r>
            <a:r>
              <a:rPr lang="en-US" altLang="ja-JP" dirty="0"/>
              <a:t>turns)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7023" y="2051482"/>
            <a:ext cx="26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damping</a:t>
            </a:r>
            <a:r>
              <a:rPr lang="ja-JP" altLang="en-US" dirty="0"/>
              <a:t>　</a:t>
            </a:r>
            <a:r>
              <a:rPr lang="en-US" altLang="ja-JP" dirty="0"/>
              <a:t>(1000 turns)</a:t>
            </a:r>
            <a:endParaRPr kumimoji="1" lang="ja-JP" altLang="en-US" dirty="0"/>
          </a:p>
        </p:txBody>
      </p:sp>
      <p:pic>
        <p:nvPicPr>
          <p:cNvPr id="10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8202" r="-8202"/>
          <a:stretch>
            <a:fillRect/>
          </a:stretch>
        </p:blipFill>
        <p:spPr>
          <a:xfrm>
            <a:off x="-112727" y="2595251"/>
            <a:ext cx="4517784" cy="2484607"/>
          </a:xfrm>
        </p:spPr>
      </p:pic>
      <p:pic>
        <p:nvPicPr>
          <p:cNvPr id="11" name="コンテンツ プレースホルダー 5"/>
          <p:cNvPicPr>
            <a:picLocks noChangeAspect="1"/>
          </p:cNvPicPr>
          <p:nvPr/>
        </p:nvPicPr>
        <p:blipFill>
          <a:blip r:embed="rId3"/>
          <a:srcRect l="-4510" r="-4510"/>
          <a:stretch>
            <a:fillRect/>
          </a:stretch>
        </p:blipFill>
        <p:spPr>
          <a:xfrm>
            <a:off x="4516904" y="2595250"/>
            <a:ext cx="4517785" cy="248460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339094" y="6205081"/>
            <a:ext cx="225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Mask sets </a:t>
            </a:r>
            <a:r>
              <a:rPr lang="en-US" altLang="ja-JP" dirty="0" smtClean="0"/>
              <a:t>are correct.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88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w/ beam-beam No damping and radiation excitation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8202" r="-8202"/>
          <a:stretch>
            <a:fillRect/>
          </a:stretch>
        </p:blipFill>
        <p:spPr/>
      </p:pic>
      <p:sp>
        <p:nvSpPr>
          <p:cNvPr id="5" name="正方形/長方形 4"/>
          <p:cNvSpPr/>
          <p:nvPr/>
        </p:nvSpPr>
        <p:spPr>
          <a:xfrm>
            <a:off x="0" y="6013443"/>
            <a:ext cx="9078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CoordinateBeamLossInjectionLER2013_8_28_14_45_26.</a:t>
            </a:r>
            <a:r>
              <a:rPr lang="en-US" altLang="ja-JP" dirty="0" smtClean="0"/>
              <a:t>dat</a:t>
            </a:r>
          </a:p>
          <a:p>
            <a:r>
              <a:rPr lang="en-US" altLang="ja-JP" dirty="0" smtClean="0"/>
              <a:t>CoordinateBeamLossInjectionLER2013_8_28_14_45_26_SelectedEvents.dat ( -4m &lt; IP &lt; 4m): </a:t>
            </a:r>
            <a:br>
              <a:rPr lang="en-US" altLang="ja-JP" dirty="0" smtClean="0"/>
            </a:br>
            <a:r>
              <a:rPr lang="en-US" altLang="ja-JP" dirty="0" smtClean="0"/>
              <a:t>4 </a:t>
            </a:r>
            <a:r>
              <a:rPr lang="en-US" altLang="ja-JP" dirty="0" smtClean="0"/>
              <a:t>events -&gt; ~347 MHz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5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Initial particle distribution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409" y="141763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Iida-san’s simulation</a:t>
            </a:r>
          </a:p>
          <a:p>
            <a:pPr lvl="1"/>
            <a:r>
              <a:rPr lang="en-US" altLang="ja-JP" dirty="0" smtClean="0"/>
              <a:t>Number of particles: 9,992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38" y="3863852"/>
            <a:ext cx="3998819" cy="25468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863851"/>
            <a:ext cx="3961105" cy="26328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921" y="1269028"/>
            <a:ext cx="3865403" cy="24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7475" r="-7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26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w/ beam-beam </a:t>
            </a:r>
            <a:r>
              <a:rPr kumimoji="1" lang="en-US" altLang="ja-JP" dirty="0" smtClean="0"/>
              <a:t>w/ damping </a:t>
            </a:r>
            <a:r>
              <a:rPr kumimoji="1" lang="en-US" altLang="ja-JP" dirty="0" smtClean="0"/>
              <a:t>and radiation excitation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6028473"/>
            <a:ext cx="9078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CoordinateBeamLossInjectionLER2013_8_28_14_50_7.</a:t>
            </a:r>
            <a:r>
              <a:rPr lang="en-US" altLang="ja-JP" dirty="0" smtClean="0"/>
              <a:t>dat</a:t>
            </a:r>
          </a:p>
          <a:p>
            <a:r>
              <a:rPr lang="en-US" altLang="ja-JP" dirty="0"/>
              <a:t>CoordinateBeamLossInjectionLER2013_8_28_14_50_7_SelectedEvents.dat </a:t>
            </a:r>
            <a:r>
              <a:rPr lang="en-US" altLang="ja-JP" dirty="0" smtClean="0"/>
              <a:t>( -4m &lt; IP &lt; 4m): </a:t>
            </a:r>
            <a:br>
              <a:rPr lang="en-US" altLang="ja-JP" dirty="0" smtClean="0"/>
            </a:br>
            <a:r>
              <a:rPr lang="en-US" altLang="ja-JP" dirty="0" smtClean="0"/>
              <a:t>9 events -&gt; ~781 MHz</a:t>
            </a:r>
            <a:endParaRPr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/>
          <a:srcRect l="-4510" r="-4510"/>
          <a:stretch>
            <a:fillRect/>
          </a:stretch>
        </p:blipFill>
        <p:spPr>
          <a:xfrm>
            <a:off x="457200" y="155511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8126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7285" r="-7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113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6619" r="-6619"/>
          <a:stretch>
            <a:fillRect/>
          </a:stretch>
        </p:blipFill>
        <p:spPr/>
      </p:pic>
      <p:sp>
        <p:nvSpPr>
          <p:cNvPr id="5" name="テキスト ボックス 4"/>
          <p:cNvSpPr txBox="1"/>
          <p:nvPr/>
        </p:nvSpPr>
        <p:spPr>
          <a:xfrm>
            <a:off x="1728474" y="2314493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PMD03H2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32210" y="1790554"/>
            <a:ext cx="11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PMD02V1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1815" y="2720281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PMD02H3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733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Damping</a:t>
            </a:r>
            <a:r>
              <a:rPr kumimoji="1" lang="ja-JP" altLang="en-US" dirty="0" smtClean="0"/>
              <a:t>の効果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水平振動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99258" y="2051482"/>
            <a:ext cx="42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damping and excitation</a:t>
            </a:r>
            <a:r>
              <a:rPr lang="ja-JP" altLang="en-US" dirty="0"/>
              <a:t>　</a:t>
            </a:r>
            <a:r>
              <a:rPr lang="en-US" altLang="ja-JP" dirty="0"/>
              <a:t>(4000 turns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7023" y="2051482"/>
            <a:ext cx="26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damping</a:t>
            </a:r>
            <a:r>
              <a:rPr lang="ja-JP" altLang="en-US" dirty="0"/>
              <a:t>　</a:t>
            </a:r>
            <a:r>
              <a:rPr lang="en-US" altLang="ja-JP" dirty="0"/>
              <a:t>(1000 turns)</a:t>
            </a:r>
            <a:endParaRPr kumimoji="1" lang="ja-JP" altLang="en-US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8085" r="-8085"/>
          <a:stretch>
            <a:fillRect/>
          </a:stretch>
        </p:blipFill>
        <p:spPr>
          <a:xfrm>
            <a:off x="-75151" y="2595251"/>
            <a:ext cx="4517785" cy="2484607"/>
          </a:xfrm>
        </p:spPr>
      </p:pic>
      <p:pic>
        <p:nvPicPr>
          <p:cNvPr id="10" name="コンテンツ プレースホルダー 4"/>
          <p:cNvPicPr>
            <a:picLocks noChangeAspect="1"/>
          </p:cNvPicPr>
          <p:nvPr/>
        </p:nvPicPr>
        <p:blipFill>
          <a:blip r:embed="rId3"/>
          <a:srcRect l="-7937" r="-7937"/>
          <a:stretch>
            <a:fillRect/>
          </a:stretch>
        </p:blipFill>
        <p:spPr>
          <a:xfrm>
            <a:off x="4442634" y="2595250"/>
            <a:ext cx="4517784" cy="24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3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Damping</a:t>
            </a:r>
            <a:r>
              <a:rPr kumimoji="1" lang="ja-JP" altLang="en-US" dirty="0" smtClean="0"/>
              <a:t>の効果</a:t>
            </a:r>
            <a:r>
              <a:rPr kumimoji="1" lang="en-US" altLang="ja-JP" dirty="0" smtClean="0"/>
              <a:t> (</a:t>
            </a:r>
            <a:r>
              <a:rPr kumimoji="1" lang="ja-JP" altLang="en-US" dirty="0" smtClean="0"/>
              <a:t>垂直振動）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1573" y="2051482"/>
            <a:ext cx="42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damping and excitation</a:t>
            </a:r>
            <a:r>
              <a:rPr lang="ja-JP" altLang="en-US" dirty="0"/>
              <a:t>　</a:t>
            </a:r>
            <a:r>
              <a:rPr lang="en-US" altLang="ja-JP" dirty="0"/>
              <a:t>(4000 turns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7023" y="2051482"/>
            <a:ext cx="26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damping</a:t>
            </a:r>
            <a:r>
              <a:rPr lang="ja-JP" altLang="en-US" dirty="0"/>
              <a:t>　</a:t>
            </a:r>
            <a:r>
              <a:rPr lang="en-US" altLang="ja-JP" dirty="0"/>
              <a:t>(1000 turns)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73" y="2595252"/>
            <a:ext cx="4130547" cy="2484607"/>
          </a:xfrm>
          <a:prstGeom prst="rect">
            <a:avLst/>
          </a:prstGeom>
        </p:spPr>
      </p:pic>
      <p:pic>
        <p:nvPicPr>
          <p:cNvPr id="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rcRect l="-5532" r="-5532"/>
          <a:stretch>
            <a:fillRect/>
          </a:stretch>
        </p:blipFill>
        <p:spPr>
          <a:xfrm>
            <a:off x="-20098" y="2595252"/>
            <a:ext cx="4517785" cy="2484607"/>
          </a:xfrm>
        </p:spPr>
      </p:pic>
    </p:spTree>
    <p:extLst>
      <p:ext uri="{BB962C8B-B14F-4D97-AF65-F5344CB8AC3E}">
        <p14:creationId xmlns:p14="http://schemas.microsoft.com/office/powerpoint/2010/main" val="3274007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Damping</a:t>
            </a:r>
            <a:r>
              <a:rPr kumimoji="1" lang="ja-JP" altLang="en-US" dirty="0" smtClean="0"/>
              <a:t>の効果</a:t>
            </a:r>
            <a:r>
              <a:rPr kumimoji="1" lang="en-US" altLang="ja-JP" dirty="0" smtClean="0"/>
              <a:t> (</a:t>
            </a:r>
            <a:r>
              <a:rPr lang="en-US" altLang="en-US" dirty="0" smtClean="0"/>
              <a:t>水平分布）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09664" y="2051482"/>
            <a:ext cx="42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damping and excitation</a:t>
            </a:r>
            <a:r>
              <a:rPr lang="ja-JP" altLang="en-US" dirty="0"/>
              <a:t>　</a:t>
            </a:r>
            <a:r>
              <a:rPr lang="en-US" altLang="ja-JP" dirty="0"/>
              <a:t>(4000 turns)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7023" y="2051482"/>
            <a:ext cx="26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damping</a:t>
            </a:r>
            <a:r>
              <a:rPr lang="ja-JP" altLang="en-US" dirty="0"/>
              <a:t>　</a:t>
            </a:r>
            <a:r>
              <a:rPr lang="en-US" altLang="ja-JP" dirty="0"/>
              <a:t>(1000 turns)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81" y="2595250"/>
            <a:ext cx="4127726" cy="24846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5" y="2595250"/>
            <a:ext cx="4096001" cy="24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4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Damping</a:t>
            </a:r>
            <a:r>
              <a:rPr kumimoji="1" lang="ja-JP" altLang="en-US" dirty="0" smtClean="0"/>
              <a:t>の効果</a:t>
            </a:r>
            <a:r>
              <a:rPr kumimoji="1" lang="en-US" altLang="ja-JP" dirty="0" smtClean="0"/>
              <a:t> (</a:t>
            </a:r>
            <a:r>
              <a:rPr lang="en-US" altLang="en-US" dirty="0" smtClean="0"/>
              <a:t>垂直分布）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64573" y="2051482"/>
            <a:ext cx="42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damping and excitation</a:t>
            </a:r>
            <a:r>
              <a:rPr lang="ja-JP" altLang="en-US" dirty="0"/>
              <a:t>　</a:t>
            </a:r>
            <a:r>
              <a:rPr lang="en-US" altLang="ja-JP" dirty="0"/>
              <a:t>(4000 turns)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7023" y="2051482"/>
            <a:ext cx="26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damping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(1000 turns)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331" y="2593745"/>
            <a:ext cx="4043730" cy="24861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3" y="2593745"/>
            <a:ext cx="3923398" cy="24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0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Ring acceptance (LER)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Mask acceptance</a:t>
            </a:r>
          </a:p>
          <a:p>
            <a:pPr lvl="1"/>
            <a:r>
              <a:rPr lang="en-US" altLang="ja-JP" dirty="0" smtClean="0"/>
              <a:t>Horizontal: 1.78 x 10</a:t>
            </a:r>
            <a:r>
              <a:rPr lang="en-US" altLang="ja-JP" baseline="30000" dirty="0" smtClean="0"/>
              <a:t>-6</a:t>
            </a:r>
            <a:r>
              <a:rPr lang="en-US" altLang="ja-JP" dirty="0" smtClean="0"/>
              <a:t> m</a:t>
            </a:r>
          </a:p>
          <a:p>
            <a:pPr lvl="1"/>
            <a:r>
              <a:rPr kumimoji="1" lang="en-US" altLang="ja-JP" dirty="0" smtClean="0"/>
              <a:t>Vertical: 3.83 x 10</a:t>
            </a:r>
            <a:r>
              <a:rPr kumimoji="1" lang="en-US" altLang="ja-JP" baseline="30000" dirty="0" smtClean="0"/>
              <a:t>-8</a:t>
            </a:r>
            <a:r>
              <a:rPr kumimoji="1" lang="en-US" altLang="ja-JP" dirty="0" smtClean="0"/>
              <a:t> m</a:t>
            </a:r>
          </a:p>
          <a:p>
            <a:pPr lvl="1"/>
            <a:r>
              <a:rPr lang="en-US" altLang="ja-JP" dirty="0" smtClean="0"/>
              <a:t>Ratio: 46.5</a:t>
            </a:r>
            <a:r>
              <a:rPr lang="ja-JP" altLang="en-US" dirty="0" smtClean="0"/>
              <a:t>倍　</a:t>
            </a:r>
            <a:r>
              <a:rPr lang="en-US" altLang="ja-JP" dirty="0" smtClean="0"/>
              <a:t>-&gt; aperture</a:t>
            </a:r>
            <a:r>
              <a:rPr lang="ja-JP" altLang="en-US" dirty="0" smtClean="0"/>
              <a:t>比：</a:t>
            </a:r>
            <a:r>
              <a:rPr lang="en-US" altLang="ja-JP" dirty="0" smtClean="0"/>
              <a:t>~6.8</a:t>
            </a:r>
            <a:r>
              <a:rPr lang="ja-JP" altLang="en-US" dirty="0" smtClean="0"/>
              <a:t>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927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ja-JP" altLang="en-US" dirty="0" smtClean="0"/>
              <a:t>入射ビームの粒子分布は飯田さんから頂いた。（</a:t>
            </a:r>
            <a:r>
              <a:rPr kumimoji="1" lang="en-US" altLang="ja-JP" dirty="0" smtClean="0"/>
              <a:t>9992 particles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BT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ring</a:t>
            </a:r>
            <a:r>
              <a:rPr kumimoji="1" lang="ja-JP" altLang="en-US" dirty="0" smtClean="0"/>
              <a:t>のマッチングが不十分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入射セプタムのでのロスは</a:t>
            </a:r>
            <a:r>
              <a:rPr lang="en-US" altLang="ja-JP" dirty="0" smtClean="0"/>
              <a:t>3.8%</a:t>
            </a:r>
            <a:r>
              <a:rPr lang="ja-JP" altLang="en-US" dirty="0" smtClean="0"/>
              <a:t>程度</a:t>
            </a:r>
            <a:endParaRPr kumimoji="1" lang="en-US" altLang="ja-JP" dirty="0" smtClean="0"/>
          </a:p>
          <a:p>
            <a:r>
              <a:rPr kumimoji="1" lang="ja-JP" altLang="en-US" dirty="0" smtClean="0"/>
              <a:t>二つの場合をトラッキング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エラーなし、</a:t>
            </a:r>
            <a:r>
              <a:rPr lang="en-US" altLang="ja-JP" dirty="0" smtClean="0"/>
              <a:t>beam-beam </a:t>
            </a:r>
            <a:r>
              <a:rPr lang="ja-JP" altLang="en-US" dirty="0" smtClean="0"/>
              <a:t>なし、</a:t>
            </a:r>
            <a:r>
              <a:rPr lang="en-US" altLang="ja-JP" dirty="0" smtClean="0"/>
              <a:t>1000 turns</a:t>
            </a:r>
            <a:r>
              <a:rPr lang="ja-JP" altLang="en-US" dirty="0" smtClean="0"/>
              <a:t>：入射効率</a:t>
            </a:r>
            <a:r>
              <a:rPr lang="en-US" altLang="ja-JP" dirty="0" smtClean="0"/>
              <a:t> ~100% </a:t>
            </a:r>
          </a:p>
          <a:p>
            <a:pPr lvl="1"/>
            <a:r>
              <a:rPr kumimoji="1" lang="ja-JP" altLang="en-US" dirty="0" smtClean="0"/>
              <a:t>エラーなし、</a:t>
            </a:r>
            <a:r>
              <a:rPr kumimoji="1" lang="en-US" altLang="ja-JP" dirty="0" smtClean="0"/>
              <a:t>beam-beam </a:t>
            </a:r>
            <a:r>
              <a:rPr kumimoji="1" lang="ja-JP" altLang="en-US" dirty="0" smtClean="0"/>
              <a:t>あり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Damping </a:t>
            </a:r>
            <a:r>
              <a:rPr lang="ja-JP" altLang="en-US" dirty="0" smtClean="0"/>
              <a:t>なし</a:t>
            </a:r>
            <a:r>
              <a:rPr lang="en-US" altLang="ja-JP" dirty="0" smtClean="0"/>
              <a:t> 1000 turns : </a:t>
            </a:r>
            <a:r>
              <a:rPr lang="ja-JP" altLang="en-US" dirty="0" smtClean="0"/>
              <a:t>入射効率</a:t>
            </a:r>
            <a:r>
              <a:rPr lang="en-US" altLang="ja-JP" dirty="0" smtClean="0"/>
              <a:t> ~ 72%</a:t>
            </a:r>
          </a:p>
          <a:p>
            <a:pPr lvl="2"/>
            <a:r>
              <a:rPr kumimoji="1" lang="en-US" altLang="ja-JP" dirty="0" smtClean="0"/>
              <a:t>Damping </a:t>
            </a:r>
            <a:r>
              <a:rPr kumimoji="1" lang="ja-JP" altLang="en-US" dirty="0" smtClean="0"/>
              <a:t>あり</a:t>
            </a:r>
            <a:r>
              <a:rPr kumimoji="1" lang="en-US" altLang="ja-JP" dirty="0" smtClean="0"/>
              <a:t> 4000 turns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入射効率</a:t>
            </a:r>
            <a:r>
              <a:rPr kumimoji="1" lang="en-US" altLang="ja-JP" dirty="0" smtClean="0"/>
              <a:t> ~ 84%</a:t>
            </a:r>
          </a:p>
          <a:p>
            <a:pPr lvl="2"/>
            <a:r>
              <a:rPr lang="ja-JP" altLang="en-US" dirty="0" smtClean="0"/>
              <a:t>ロスはほとんど、</a:t>
            </a:r>
            <a:r>
              <a:rPr lang="en-US" altLang="ja-JP" dirty="0" smtClean="0"/>
              <a:t>D02V1</a:t>
            </a:r>
            <a:r>
              <a:rPr lang="ja-JP" altLang="en-US" dirty="0" smtClean="0"/>
              <a:t>マスクで生じる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IR</a:t>
            </a:r>
            <a:r>
              <a:rPr kumimoji="1" lang="ja-JP" altLang="en-US" dirty="0" smtClean="0"/>
              <a:t>のロスも無視できない（</a:t>
            </a:r>
            <a:r>
              <a:rPr kumimoji="1" lang="en-US" altLang="ja-JP" dirty="0" smtClean="0"/>
              <a:t>300 ~ 800MHz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en-US" altLang="ja-JP" dirty="0" err="1" smtClean="0"/>
              <a:t>ToDoList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Beam-beam map</a:t>
            </a:r>
            <a:r>
              <a:rPr kumimoji="1" lang="ja-JP" altLang="en-US" dirty="0" smtClean="0"/>
              <a:t>を自前のもので試す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Beam-beam</a:t>
            </a:r>
            <a:r>
              <a:rPr lang="ja-JP" altLang="en-US" dirty="0" smtClean="0"/>
              <a:t>ありの場合の</a:t>
            </a:r>
            <a:r>
              <a:rPr lang="en-US" altLang="ja-JP" dirty="0" smtClean="0"/>
              <a:t>dynamic aperture</a:t>
            </a:r>
            <a:r>
              <a:rPr lang="ja-JP" altLang="en-US" dirty="0" smtClean="0"/>
              <a:t>改善の方策がもし見つかったら、再度やってみる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電子の場合もやってみる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IR</a:t>
            </a:r>
            <a:r>
              <a:rPr kumimoji="1" lang="ja-JP" altLang="en-US" dirty="0" smtClean="0"/>
              <a:t>のロスを減らすマスクのセッティングを探す？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05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Initial </a:t>
            </a:r>
            <a:r>
              <a:rPr lang="en-US" altLang="ja-JP" dirty="0" smtClean="0"/>
              <a:t>distribution (x-</a:t>
            </a:r>
            <a:r>
              <a:rPr lang="en-US" altLang="ja-JP" dirty="0" err="1" smtClean="0"/>
              <a:t>px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9" y="1378356"/>
            <a:ext cx="4161453" cy="25777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38" y="4051546"/>
            <a:ext cx="4180919" cy="268982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809" y="4051546"/>
            <a:ext cx="4181766" cy="2617814"/>
          </a:xfrm>
          <a:prstGeom prst="rect">
            <a:avLst/>
          </a:prstGeom>
        </p:spPr>
      </p:pic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31048"/>
              </p:ext>
            </p:extLst>
          </p:nvPr>
        </p:nvGraphicFramePr>
        <p:xfrm>
          <a:off x="4554538" y="1462088"/>
          <a:ext cx="2303462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6" imgW="952500" imgH="825500" progId="Equation.DSMT4">
                  <p:embed/>
                </p:oleObj>
              </mc:Choice>
              <mc:Fallback>
                <p:oleObj name="Equation" r:id="rId6" imgW="9525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4538" y="1462088"/>
                        <a:ext cx="2303462" cy="199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90152"/>
              </p:ext>
            </p:extLst>
          </p:nvPr>
        </p:nvGraphicFramePr>
        <p:xfrm>
          <a:off x="7272337" y="1370013"/>
          <a:ext cx="1871663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8" imgW="774700" imgH="901700" progId="Equation.DSMT4">
                  <p:embed/>
                </p:oleObj>
              </mc:Choice>
              <mc:Fallback>
                <p:oleObj name="Equation" r:id="rId8" imgW="774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2337" y="1370013"/>
                        <a:ext cx="1871663" cy="217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矢印コネクタ 10"/>
          <p:cNvCxnSpPr/>
          <p:nvPr/>
        </p:nvCxnSpPr>
        <p:spPr>
          <a:xfrm>
            <a:off x="6507346" y="2356926"/>
            <a:ext cx="589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0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Initial </a:t>
            </a:r>
            <a:r>
              <a:rPr lang="en-US" altLang="ja-JP" dirty="0" smtClean="0"/>
              <a:t>distribution (y-</a:t>
            </a:r>
            <a:r>
              <a:rPr lang="en-US" altLang="ja-JP" dirty="0" err="1"/>
              <a:t>p</a:t>
            </a:r>
            <a:r>
              <a:rPr lang="en-US" altLang="ja-JP" dirty="0" err="1" smtClean="0"/>
              <a:t>y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8" y="1352168"/>
            <a:ext cx="4138998" cy="26339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55" y="4051546"/>
            <a:ext cx="4115281" cy="26898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689" y="4051546"/>
            <a:ext cx="4196123" cy="2689822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465474"/>
              </p:ext>
            </p:extLst>
          </p:nvPr>
        </p:nvGraphicFramePr>
        <p:xfrm>
          <a:off x="4570413" y="1416050"/>
          <a:ext cx="2271712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6" imgW="939800" imgH="863600" progId="Equation.DSMT4">
                  <p:embed/>
                </p:oleObj>
              </mc:Choice>
              <mc:Fallback>
                <p:oleObj name="Equation" r:id="rId6" imgW="9398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0413" y="1416050"/>
                        <a:ext cx="2271712" cy="208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45528"/>
              </p:ext>
            </p:extLst>
          </p:nvPr>
        </p:nvGraphicFramePr>
        <p:xfrm>
          <a:off x="7272338" y="1293813"/>
          <a:ext cx="1871662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8" imgW="774700" imgH="965200" progId="Equation.DSMT4">
                  <p:embed/>
                </p:oleObj>
              </mc:Choice>
              <mc:Fallback>
                <p:oleObj name="Equation" r:id="rId8" imgW="7747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2338" y="1293813"/>
                        <a:ext cx="1871662" cy="233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矢印コネクタ 10"/>
          <p:cNvCxnSpPr/>
          <p:nvPr/>
        </p:nvCxnSpPr>
        <p:spPr>
          <a:xfrm>
            <a:off x="6507346" y="2356926"/>
            <a:ext cx="589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1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Vertical particle distribution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6304" r="-6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321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/>
          <a:srcRect l="-6899" r="-6899"/>
          <a:stretch>
            <a:fillRect/>
          </a:stretch>
        </p:blipFill>
        <p:spPr/>
      </p:pic>
      <p:sp>
        <p:nvSpPr>
          <p:cNvPr id="8" name="正方形/長方形 7"/>
          <p:cNvSpPr/>
          <p:nvPr/>
        </p:nvSpPr>
        <p:spPr>
          <a:xfrm>
            <a:off x="3378059" y="1820071"/>
            <a:ext cx="1243859" cy="36971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Septum</a:t>
            </a:r>
            <a:br>
              <a:rPr lang="en-US" altLang="ja-JP" dirty="0" smtClean="0"/>
            </a:br>
            <a:r>
              <a:rPr lang="en-US" altLang="ja-JP" dirty="0" smtClean="0"/>
              <a:t>thickness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Injection ellipse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621918" y="1806977"/>
            <a:ext cx="0" cy="375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394813" y="1820071"/>
            <a:ext cx="0" cy="375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865777" y="4111526"/>
            <a:ext cx="170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Ring acceptance</a:t>
            </a:r>
          </a:p>
          <a:p>
            <a:r>
              <a:rPr lang="en-US" altLang="ja-JP" dirty="0" smtClean="0"/>
              <a:t>6.77e-7m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5656285" y="3378261"/>
            <a:ext cx="733222" cy="838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851268" y="3781476"/>
            <a:ext cx="157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Injecting beam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160387" y="4111526"/>
            <a:ext cx="563009" cy="982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74928"/>
              </p:ext>
            </p:extLst>
          </p:nvPr>
        </p:nvGraphicFramePr>
        <p:xfrm>
          <a:off x="6884168" y="274638"/>
          <a:ext cx="1896756" cy="94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4" imgW="965200" imgH="482600" progId="Equation.DSMT4">
                  <p:embed/>
                </p:oleObj>
              </mc:Choice>
              <mc:Fallback>
                <p:oleObj name="Equation" r:id="rId4" imgW="965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4168" y="274638"/>
                        <a:ext cx="1896756" cy="948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48488" y="6208997"/>
            <a:ext cx="822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Loss in the ring: ~15%  -&gt; Acceptance corresponding to 5% loss = ~</a:t>
            </a:r>
            <a:r>
              <a:rPr lang="en-US" altLang="ja-JP" dirty="0" smtClean="0"/>
              <a:t>8.15e</a:t>
            </a:r>
            <a:r>
              <a:rPr lang="en-US" altLang="ja-JP" dirty="0"/>
              <a:t>-</a:t>
            </a:r>
            <a:r>
              <a:rPr lang="en-US" altLang="ja-JP" dirty="0" smtClean="0"/>
              <a:t>7m</a:t>
            </a:r>
            <a:endParaRPr kumimoji="1" lang="en-US" altLang="ja-JP" dirty="0" smtClean="0"/>
          </a:p>
          <a:p>
            <a:r>
              <a:rPr lang="en-US" altLang="ja-JP" dirty="0" smtClean="0"/>
              <a:t>Beam Loss at Septum: ~3.8%</a:t>
            </a:r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46517"/>
              </p:ext>
            </p:extLst>
          </p:nvPr>
        </p:nvGraphicFramePr>
        <p:xfrm>
          <a:off x="427038" y="123825"/>
          <a:ext cx="20780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6" imgW="1130300" imgH="444500" progId="Equation.DSMT4">
                  <p:embed/>
                </p:oleObj>
              </mc:Choice>
              <mc:Fallback>
                <p:oleObj name="Equation" r:id="rId6" imgW="1130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038" y="123825"/>
                        <a:ext cx="207803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788103" y="1806977"/>
            <a:ext cx="0" cy="37102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2788103" y="5517232"/>
            <a:ext cx="360725" cy="366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145091" y="5839665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14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(ring)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543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55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70011" y="135263"/>
            <a:ext cx="11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Y. </a:t>
            </a:r>
            <a:r>
              <a:rPr lang="en-US" altLang="ja-JP" dirty="0" smtClean="0"/>
              <a:t>Ohnishi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9312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BT end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ring</a:t>
            </a:r>
            <a:r>
              <a:rPr kumimoji="1" lang="ja-JP" altLang="en-US" dirty="0" smtClean="0"/>
              <a:t>の入射点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BT end</a:t>
            </a:r>
          </a:p>
          <a:p>
            <a:pPr lvl="1"/>
            <a:r>
              <a:rPr lang="ja-JP" altLang="en-US" dirty="0"/>
              <a:t>セプタムの</a:t>
            </a:r>
            <a:r>
              <a:rPr lang="ja-JP" altLang="en-US" dirty="0" smtClean="0"/>
              <a:t>直下流点（</a:t>
            </a:r>
            <a:r>
              <a:rPr lang="en-US" altLang="ja-JP" dirty="0"/>
              <a:t>QI6P</a:t>
            </a:r>
            <a:r>
              <a:rPr lang="ja-JP" altLang="en-US" dirty="0"/>
              <a:t>中心までの距離は、</a:t>
            </a:r>
            <a:r>
              <a:rPr lang="en-US" altLang="ja-JP" dirty="0"/>
              <a:t>0.589m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Ring</a:t>
            </a:r>
            <a:r>
              <a:rPr kumimoji="1" lang="ja-JP" altLang="en-US" dirty="0" smtClean="0"/>
              <a:t>の入射点のマーカー（</a:t>
            </a:r>
            <a:r>
              <a:rPr kumimoji="1" lang="en-US" altLang="ja-JP" dirty="0" smtClean="0"/>
              <a:t>INJECTIO</a:t>
            </a:r>
            <a:r>
              <a:rPr kumimoji="1" lang="ja-JP" altLang="en-US" dirty="0" smtClean="0"/>
              <a:t>）と</a:t>
            </a:r>
            <a:r>
              <a:rPr kumimoji="1" lang="en-US" altLang="ja-JP" dirty="0" smtClean="0"/>
              <a:t>QI6P</a:t>
            </a:r>
            <a:r>
              <a:rPr kumimoji="1" lang="ja-JP" altLang="en-US" dirty="0" smtClean="0"/>
              <a:t>との間の距離は、</a:t>
            </a:r>
            <a:r>
              <a:rPr kumimoji="1" lang="en-US" altLang="ja-JP" dirty="0" smtClean="0"/>
              <a:t>1.031m</a:t>
            </a:r>
          </a:p>
          <a:p>
            <a:pPr lvl="1"/>
            <a:r>
              <a:rPr lang="ja-JP" altLang="en-US" dirty="0" smtClean="0"/>
              <a:t>この両者が一致するように、</a:t>
            </a:r>
            <a:r>
              <a:rPr lang="en-US" altLang="ja-JP" dirty="0" smtClean="0"/>
              <a:t>INJECTIO</a:t>
            </a:r>
            <a:r>
              <a:rPr lang="ja-JP" altLang="en-US" dirty="0" smtClean="0"/>
              <a:t>の位置を調整（</a:t>
            </a:r>
            <a:r>
              <a:rPr lang="tr-TR" altLang="ja-JP" dirty="0" smtClean="0"/>
              <a:t>sler_1686</a:t>
            </a:r>
            <a:r>
              <a:rPr lang="ja-JP" altLang="en-US" dirty="0" smtClean="0"/>
              <a:t>以降）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31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rcRect l="-6579" r="-6579"/>
          <a:stretch>
            <a:fillRect/>
          </a:stretch>
        </p:blipFill>
        <p:spPr/>
      </p:pic>
      <p:sp>
        <p:nvSpPr>
          <p:cNvPr id="8" name="正方形/長方形 7"/>
          <p:cNvSpPr/>
          <p:nvPr/>
        </p:nvSpPr>
        <p:spPr>
          <a:xfrm>
            <a:off x="3378059" y="1820071"/>
            <a:ext cx="1243859" cy="37448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Septum</a:t>
            </a:r>
            <a:br>
              <a:rPr lang="en-US" altLang="ja-JP" dirty="0" smtClean="0"/>
            </a:br>
            <a:r>
              <a:rPr lang="en-US" altLang="ja-JP" dirty="0" smtClean="0"/>
              <a:t>thickness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Injection ellipse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621918" y="1806977"/>
            <a:ext cx="0" cy="375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394813" y="1820071"/>
            <a:ext cx="0" cy="3757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865777" y="4111526"/>
            <a:ext cx="170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Ring acceptance</a:t>
            </a:r>
          </a:p>
          <a:p>
            <a:r>
              <a:rPr lang="en-US" altLang="ja-JP" dirty="0" smtClean="0"/>
              <a:t>6.77e-7m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5656285" y="3378261"/>
            <a:ext cx="733222" cy="838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821208" y="3781476"/>
            <a:ext cx="157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Injecting beam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160387" y="4111526"/>
            <a:ext cx="563009" cy="982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274718"/>
              </p:ext>
            </p:extLst>
          </p:nvPr>
        </p:nvGraphicFramePr>
        <p:xfrm>
          <a:off x="6884168" y="274638"/>
          <a:ext cx="1896756" cy="94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4" imgW="965200" imgH="482600" progId="Equation.DSMT4">
                  <p:embed/>
                </p:oleObj>
              </mc:Choice>
              <mc:Fallback>
                <p:oleObj name="Equation" r:id="rId4" imgW="965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4168" y="274638"/>
                        <a:ext cx="1896756" cy="948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48488" y="6208997"/>
            <a:ext cx="822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Loss in the ring: ~27%  -&gt; Acceptance corresponding to 5% loss = ~</a:t>
            </a:r>
            <a:r>
              <a:rPr lang="en-US" altLang="ja-JP" dirty="0" smtClean="0"/>
              <a:t>9.57e</a:t>
            </a:r>
            <a:r>
              <a:rPr lang="en-US" altLang="ja-JP" dirty="0"/>
              <a:t>-</a:t>
            </a:r>
            <a:r>
              <a:rPr lang="en-US" altLang="ja-JP" dirty="0" smtClean="0"/>
              <a:t>7m</a:t>
            </a:r>
            <a:endParaRPr kumimoji="1" lang="en-US" altLang="ja-JP" dirty="0" smtClean="0"/>
          </a:p>
          <a:p>
            <a:r>
              <a:rPr lang="en-US" altLang="ja-JP" dirty="0" smtClean="0"/>
              <a:t>Beam Loss at Septum: ~3.8%</a:t>
            </a:r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9712"/>
              </p:ext>
            </p:extLst>
          </p:nvPr>
        </p:nvGraphicFramePr>
        <p:xfrm>
          <a:off x="427038" y="123825"/>
          <a:ext cx="20780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6" imgW="1130300" imgH="444500" progId="Equation.DSMT4">
                  <p:embed/>
                </p:oleObj>
              </mc:Choice>
              <mc:Fallback>
                <p:oleObj name="Equation" r:id="rId6" imgW="1130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038" y="123825"/>
                        <a:ext cx="207803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00588" y="89972"/>
            <a:ext cx="229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Injection point </a:t>
            </a:r>
            <a:r>
              <a:rPr lang="en-US" altLang="en-US" dirty="0" smtClean="0">
                <a:solidFill>
                  <a:srgbClr val="FF0000"/>
                </a:solidFill>
              </a:rPr>
              <a:t>変更前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5163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33358</TotalTime>
  <Words>733</Words>
  <Application>Microsoft Macintosh PowerPoint</Application>
  <PresentationFormat>画面に合わせる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ホワイト</vt:lpstr>
      <vt:lpstr>Equation</vt:lpstr>
      <vt:lpstr>Injection Beam Loss simulation LER case</vt:lpstr>
      <vt:lpstr>Initial particle distribution</vt:lpstr>
      <vt:lpstr>Initial distribution (x-px)</vt:lpstr>
      <vt:lpstr>Initial distribution (y-py)</vt:lpstr>
      <vt:lpstr>Vertical particle distribution</vt:lpstr>
      <vt:lpstr>Injection ellipse</vt:lpstr>
      <vt:lpstr>PowerPoint プレゼンテーション</vt:lpstr>
      <vt:lpstr>BT endとringの入射点</vt:lpstr>
      <vt:lpstr>Injection ellipse</vt:lpstr>
      <vt:lpstr>楕円の傾きのマッチング</vt:lpstr>
      <vt:lpstr>Injection ellipse</vt:lpstr>
      <vt:lpstr>Dynamic Aperture No beam-beam (sler_1684) 1000 turns</vt:lpstr>
      <vt:lpstr>Dynamic Aperture No beam-beam (sler_1686) 1000 turns</vt:lpstr>
      <vt:lpstr>Dynamic Aperture with beam-beam (sler_1686) 1000 turns</vt:lpstr>
      <vt:lpstr>Dynamic Aperture with beam-beam (sler_1686) with damping 4000 turns</vt:lpstr>
      <vt:lpstr>Aperture セットの問題</vt:lpstr>
      <vt:lpstr>Injection efficiency vs. Injection error</vt:lpstr>
      <vt:lpstr>Dampingの効果（生き残り粒子数）</vt:lpstr>
      <vt:lpstr>w/ beam-beam No damping and radiation excitation</vt:lpstr>
      <vt:lpstr>PowerPoint プレゼンテーション</vt:lpstr>
      <vt:lpstr>w/ beam-beam w/ damping and radiation excitation</vt:lpstr>
      <vt:lpstr>PowerPoint プレゼンテーション</vt:lpstr>
      <vt:lpstr>PowerPoint プレゼンテーション</vt:lpstr>
      <vt:lpstr>Dampingの効果(水平振動）</vt:lpstr>
      <vt:lpstr>Dampingの効果 (垂直振動）</vt:lpstr>
      <vt:lpstr>Dampingの効果 (水平分布）</vt:lpstr>
      <vt:lpstr>Dampingの効果 (垂直分布）</vt:lpstr>
      <vt:lpstr>Ring acceptance (LER)</vt:lpstr>
      <vt:lpstr>Summary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Beam Loss simulation LER case</dc:title>
  <dc:creator>Funakoshi Yoshihiro</dc:creator>
  <cp:lastModifiedBy>Funakoshi Yoshihiro</cp:lastModifiedBy>
  <cp:revision>73</cp:revision>
  <dcterms:created xsi:type="dcterms:W3CDTF">2013-07-10T05:38:01Z</dcterms:created>
  <dcterms:modified xsi:type="dcterms:W3CDTF">2013-09-04T10:17:18Z</dcterms:modified>
</cp:coreProperties>
</file>